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i uzzaman" userId="b58d54d27cf4cadd" providerId="LiveId" clId="{C8C0EAB8-4051-47CD-874F-B402ED4FE4FA}"/>
    <pc:docChg chg="undo custSel modSld">
      <pc:chgData name="shafi uzzaman" userId="b58d54d27cf4cadd" providerId="LiveId" clId="{C8C0EAB8-4051-47CD-874F-B402ED4FE4FA}" dt="2025-08-31T15:58:49.375" v="5" actId="1076"/>
      <pc:docMkLst>
        <pc:docMk/>
      </pc:docMkLst>
      <pc:sldChg chg="modSp mod">
        <pc:chgData name="shafi uzzaman" userId="b58d54d27cf4cadd" providerId="LiveId" clId="{C8C0EAB8-4051-47CD-874F-B402ED4FE4FA}" dt="2025-08-31T15:58:49.375" v="5" actId="1076"/>
        <pc:sldMkLst>
          <pc:docMk/>
          <pc:sldMk cId="0" sldId="258"/>
        </pc:sldMkLst>
        <pc:picChg chg="mod">
          <ac:chgData name="shafi uzzaman" userId="b58d54d27cf4cadd" providerId="LiveId" clId="{C8C0EAB8-4051-47CD-874F-B402ED4FE4FA}" dt="2025-08-31T15:58:49.375" v="5" actId="1076"/>
          <ac:picMkLst>
            <pc:docMk/>
            <pc:sldMk cId="0" sldId="258"/>
            <ac:picMk id="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73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3" indent="-342903" algn="l" defTabSz="91440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7" indent="-285753" algn="l" defTabSz="914409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1" indent="-228602" algn="l" defTabSz="91440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6" indent="-228602" algn="l" defTabSz="91440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1" indent="-228602" algn="l" defTabSz="91440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25" indent="-228602" algn="l" defTabSz="9144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0" indent="-228602" algn="l" defTabSz="9144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34" indent="-228602" algn="l" defTabSz="9144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39" indent="-228602" algn="l" defTabSz="9144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5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9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4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8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3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7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2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37" algn="l" defTabSz="9144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C1AEA1F-4166-5CC3-F0DB-7043BBE26A96}"/>
              </a:ext>
            </a:extLst>
          </p:cNvPr>
          <p:cNvGrpSpPr/>
          <p:nvPr/>
        </p:nvGrpSpPr>
        <p:grpSpPr>
          <a:xfrm>
            <a:off x="0" y="-424559"/>
            <a:ext cx="9144000" cy="6203733"/>
            <a:chOff x="0" y="0"/>
            <a:chExt cx="9144000" cy="6203733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203733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570513" y="2828300"/>
              <a:ext cx="7980839" cy="6269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4051" b="1" kern="0" spc="-1" dirty="0">
                  <a:solidFill>
                    <a:srgbClr val="818CF8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Introduction to Data Analysis</a:t>
              </a:r>
              <a:endParaRPr lang="en-US" sz="4051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2016013" y="2560015"/>
              <a:ext cx="5111977" cy="3210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74" dirty="0">
                  <a:solidFill>
                    <a:srgbClr val="94A3B8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 Comprehensive Guide for Beginners</a:t>
              </a:r>
              <a:endParaRPr lang="en-US" sz="2074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714499" y="3633562"/>
              <a:ext cx="5715000" cy="41790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350" dirty="0">
                  <a:solidFill>
                    <a:srgbClr val="94A3B8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 Learn the fundamentals, tools, and techniques to extract meaningful insights from data </a:t>
              </a:r>
              <a:endParaRPr lang="en-US" sz="135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285750" y="5779174"/>
              <a:ext cx="1275990" cy="1133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Introduction to Data Analysis</a:t>
              </a:r>
              <a:endParaRPr lang="en-US" sz="732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8289261" y="5779174"/>
              <a:ext cx="524182" cy="1133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Slide 1 of 12</a:t>
              </a:r>
              <a:endParaRPr lang="en-US" sz="732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0" y="6168014"/>
              <a:ext cx="9144000" cy="28575"/>
            </a:xfrm>
            <a:prstGeom prst="rect">
              <a:avLst/>
            </a:prstGeom>
            <a:solidFill>
              <a:srgbClr val="94A3B8">
                <a:alpha val="10000"/>
              </a:srgbClr>
            </a:solidFill>
            <a:ln/>
          </p:spPr>
          <p:txBody>
            <a:bodyPr/>
            <a:lstStyle/>
            <a:p>
              <a:endParaRPr lang="en-US" sz="2074"/>
            </a:p>
          </p:txBody>
        </p:sp>
        <p:sp>
          <p:nvSpPr>
            <p:cNvPr id="10" name="Shape 6"/>
            <p:cNvSpPr/>
            <p:nvPr/>
          </p:nvSpPr>
          <p:spPr>
            <a:xfrm>
              <a:off x="0" y="6168014"/>
              <a:ext cx="761674" cy="28575"/>
            </a:xfrm>
            <a:prstGeom prst="rect">
              <a:avLst/>
            </a:prstGeom>
            <a:solidFill>
              <a:srgbClr val="818CF8"/>
            </a:solidFill>
            <a:ln/>
          </p:spPr>
          <p:txBody>
            <a:bodyPr/>
            <a:lstStyle/>
            <a:p>
              <a:endParaRPr lang="en-US" sz="2074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9144000" cy="56221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1" y="328966"/>
            <a:ext cx="5575244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Study: Real-world Application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0" y="918615"/>
            <a:ext cx="4179094" cy="2416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85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Applying data analysis techniques to solve a real-world problem: Analyzing biostratigraphic data to determine geological age and environmental conditions. </a:t>
            </a:r>
            <a:endParaRPr lang="en-US" sz="785" dirty="0"/>
          </a:p>
        </p:txBody>
      </p:sp>
      <p:sp>
        <p:nvSpPr>
          <p:cNvPr id="5" name="Shape 2"/>
          <p:cNvSpPr/>
          <p:nvPr/>
        </p:nvSpPr>
        <p:spPr>
          <a:xfrm>
            <a:off x="285750" y="1314453"/>
            <a:ext cx="4179094" cy="835819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460898"/>
            <a:ext cx="11251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4003" y="1452705"/>
            <a:ext cx="124874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400050" y="1721416"/>
            <a:ext cx="3950494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Determine the age and depositional environment of rock samples based on Public Data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250283"/>
            <a:ext cx="4179094" cy="1832373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396729"/>
            <a:ext cx="160734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2223" y="2388536"/>
            <a:ext cx="117660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Approach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400050" y="2657247"/>
            <a:ext cx="3950494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Python to analyze species distribution and abundance patterns across samples.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85750" y="4146950"/>
            <a:ext cx="4179094" cy="835819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1" y="4293393"/>
            <a:ext cx="128588" cy="12858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00077" y="4285200"/>
            <a:ext cx="46647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400050" y="4553913"/>
            <a:ext cx="3950494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Identified three distinct depositional environments with 92% match to radiometric dating.</a:t>
            </a:r>
            <a:endParaRPr lang="en-US" sz="837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360" y="1957139"/>
            <a:ext cx="3214688" cy="180072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23512" y="4931977"/>
            <a:ext cx="1519647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Real-world Application</a:t>
            </a:r>
            <a:endParaRPr lang="en-US" sz="732" dirty="0"/>
          </a:p>
        </p:txBody>
      </p:sp>
      <p:sp>
        <p:nvSpPr>
          <p:cNvPr id="27" name="Text 20"/>
          <p:cNvSpPr/>
          <p:nvPr/>
        </p:nvSpPr>
        <p:spPr>
          <a:xfrm>
            <a:off x="8088308" y="4931977"/>
            <a:ext cx="57547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10 of 12</a:t>
            </a:r>
            <a:endParaRPr lang="en-US" sz="732" dirty="0"/>
          </a:p>
        </p:txBody>
      </p:sp>
      <p:sp>
        <p:nvSpPr>
          <p:cNvPr id="28" name="Shape 21"/>
          <p:cNvSpPr/>
          <p:nvPr/>
        </p:nvSpPr>
        <p:spPr>
          <a:xfrm>
            <a:off x="0" y="5529263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9" name="Shape 22"/>
          <p:cNvSpPr/>
          <p:nvPr/>
        </p:nvSpPr>
        <p:spPr>
          <a:xfrm>
            <a:off x="0" y="5529263"/>
            <a:ext cx="7619674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31" name="Picture 3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687D1B9-61F2-58BC-5594-FF576852D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2684080"/>
            <a:ext cx="3486313" cy="1622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144000" cy="5300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6362319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 in Data Analysis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0" y="918615"/>
            <a:ext cx="4179094" cy="2416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85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 data analysis relies on a diverse ecosystem of tools and technologies that support different stages of the analysis workflow. </a:t>
            </a:r>
            <a:endParaRPr lang="en-US" sz="785" dirty="0"/>
          </a:p>
        </p:txBody>
      </p:sp>
      <p:sp>
        <p:nvSpPr>
          <p:cNvPr id="5" name="Shape 2"/>
          <p:cNvSpPr/>
          <p:nvPr/>
        </p:nvSpPr>
        <p:spPr>
          <a:xfrm>
            <a:off x="285753" y="1343028"/>
            <a:ext cx="2032397" cy="96295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6" name="Shape 3"/>
          <p:cNvSpPr/>
          <p:nvPr/>
        </p:nvSpPr>
        <p:spPr>
          <a:xfrm>
            <a:off x="400050" y="1457326"/>
            <a:ext cx="285750" cy="2857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7" y="1528766"/>
            <a:ext cx="12501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1529" y="1478642"/>
            <a:ext cx="697307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Storage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71527" y="1708084"/>
            <a:ext cx="1432322" cy="4185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SQL/NoSQL databases, data warehouses, data lakes (PostgreSQL, MongoDB, Snowflake)</a:t>
            </a:r>
            <a:endParaRPr lang="en-US" sz="680" dirty="0"/>
          </a:p>
        </p:txBody>
      </p:sp>
      <p:sp>
        <p:nvSpPr>
          <p:cNvPr id="10" name="Shape 6"/>
          <p:cNvSpPr/>
          <p:nvPr/>
        </p:nvSpPr>
        <p:spPr>
          <a:xfrm>
            <a:off x="2432451" y="1343027"/>
            <a:ext cx="2032397" cy="948668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13" name="Text 8"/>
          <p:cNvSpPr/>
          <p:nvPr/>
        </p:nvSpPr>
        <p:spPr>
          <a:xfrm>
            <a:off x="2918223" y="1478642"/>
            <a:ext cx="135133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Languages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2918224" y="1682717"/>
            <a:ext cx="1432322" cy="209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Python, R, SQL, Julia for data manipulation and analysis</a:t>
            </a:r>
            <a:endParaRPr lang="en-US" sz="680" dirty="0"/>
          </a:p>
        </p:txBody>
      </p:sp>
      <p:sp>
        <p:nvSpPr>
          <p:cNvPr id="15" name="Shape 10"/>
          <p:cNvSpPr/>
          <p:nvPr/>
        </p:nvSpPr>
        <p:spPr>
          <a:xfrm>
            <a:off x="285753" y="2405996"/>
            <a:ext cx="2032397" cy="83294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16" name="Shape 11"/>
          <p:cNvSpPr/>
          <p:nvPr/>
        </p:nvSpPr>
        <p:spPr>
          <a:xfrm>
            <a:off x="400050" y="2520293"/>
            <a:ext cx="285750" cy="2857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1" y="2591733"/>
            <a:ext cx="142875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1528" y="2541610"/>
            <a:ext cx="99225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Visualization Tools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771527" y="2758369"/>
            <a:ext cx="1432322" cy="3139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Tableau, Power BI, Matplotlib, D3.js, Plotly for creating visual insights</a:t>
            </a:r>
            <a:endParaRPr lang="en-US" sz="680" dirty="0"/>
          </a:p>
        </p:txBody>
      </p:sp>
      <p:sp>
        <p:nvSpPr>
          <p:cNvPr id="20" name="Shape 14"/>
          <p:cNvSpPr/>
          <p:nvPr/>
        </p:nvSpPr>
        <p:spPr>
          <a:xfrm>
            <a:off x="2432451" y="2405998"/>
            <a:ext cx="2032397" cy="818657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23" name="Text 16"/>
          <p:cNvSpPr/>
          <p:nvPr/>
        </p:nvSpPr>
        <p:spPr>
          <a:xfrm>
            <a:off x="2918227" y="2541610"/>
            <a:ext cx="857607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Processing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2918224" y="2745685"/>
            <a:ext cx="1432322" cy="209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Apache Spark, Hadoop, Pandas, Dask for handling large datasets</a:t>
            </a:r>
            <a:endParaRPr lang="en-US" sz="680" dirty="0"/>
          </a:p>
        </p:txBody>
      </p:sp>
      <p:sp>
        <p:nvSpPr>
          <p:cNvPr id="25" name="Shape 18"/>
          <p:cNvSpPr/>
          <p:nvPr/>
        </p:nvSpPr>
        <p:spPr>
          <a:xfrm>
            <a:off x="285753" y="3338950"/>
            <a:ext cx="2032397" cy="702934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26" name="Shape 19"/>
          <p:cNvSpPr/>
          <p:nvPr/>
        </p:nvSpPr>
        <p:spPr>
          <a:xfrm>
            <a:off x="400050" y="3453250"/>
            <a:ext cx="285750" cy="2857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91" y="3524690"/>
            <a:ext cx="142875" cy="14287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71525" y="3474567"/>
            <a:ext cx="96180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771527" y="3678642"/>
            <a:ext cx="1432322" cy="209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Scikit-learn, TensorFlow, PyTorch for predictive modeling</a:t>
            </a:r>
            <a:endParaRPr lang="en-US" sz="680" dirty="0"/>
          </a:p>
        </p:txBody>
      </p:sp>
      <p:sp>
        <p:nvSpPr>
          <p:cNvPr id="30" name="Shape 22"/>
          <p:cNvSpPr/>
          <p:nvPr/>
        </p:nvSpPr>
        <p:spPr>
          <a:xfrm>
            <a:off x="2432451" y="3338951"/>
            <a:ext cx="2032397" cy="702934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31" name="Shape 23"/>
          <p:cNvSpPr/>
          <p:nvPr/>
        </p:nvSpPr>
        <p:spPr>
          <a:xfrm>
            <a:off x="2546750" y="3453252"/>
            <a:ext cx="285750" cy="2857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258" y="3524692"/>
            <a:ext cx="160734" cy="142875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2918223" y="3474567"/>
            <a:ext cx="126156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Workflow Management</a:t>
            </a:r>
            <a:endParaRPr lang="en-US" sz="837" dirty="0"/>
          </a:p>
        </p:txBody>
      </p:sp>
      <p:sp>
        <p:nvSpPr>
          <p:cNvPr id="34" name="Text 25"/>
          <p:cNvSpPr/>
          <p:nvPr/>
        </p:nvSpPr>
        <p:spPr>
          <a:xfrm>
            <a:off x="2918224" y="3678642"/>
            <a:ext cx="1432322" cy="209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Airflow, Prefect, Dagster for orchestrating data pipelines</a:t>
            </a:r>
            <a:endParaRPr lang="en-US" sz="680" dirty="0"/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360" y="1642423"/>
            <a:ext cx="3214688" cy="2165812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285752" y="4876429"/>
            <a:ext cx="175047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and Technologies in Data Analysis</a:t>
            </a:r>
            <a:endParaRPr lang="en-US" sz="732" dirty="0"/>
          </a:p>
        </p:txBody>
      </p:sp>
      <p:sp>
        <p:nvSpPr>
          <p:cNvPr id="37" name="Text 27"/>
          <p:cNvSpPr/>
          <p:nvPr/>
        </p:nvSpPr>
        <p:spPr>
          <a:xfrm>
            <a:off x="8232060" y="4876431"/>
            <a:ext cx="57547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11 of 12</a:t>
            </a:r>
            <a:endParaRPr lang="en-US" sz="732" dirty="0"/>
          </a:p>
        </p:txBody>
      </p:sp>
      <p:sp>
        <p:nvSpPr>
          <p:cNvPr id="38" name="Shape 28"/>
          <p:cNvSpPr/>
          <p:nvPr/>
        </p:nvSpPr>
        <p:spPr>
          <a:xfrm>
            <a:off x="0" y="5264944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39" name="Shape 29"/>
          <p:cNvSpPr/>
          <p:nvPr/>
        </p:nvSpPr>
        <p:spPr>
          <a:xfrm>
            <a:off x="0" y="5264944"/>
            <a:ext cx="8381377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41" name="Picture 40" descr="A pink and blue brain with blue lines&#10;&#10;AI-generated content may be incorrect.">
            <a:extLst>
              <a:ext uri="{FF2B5EF4-FFF2-40B4-BE49-F238E27FC236}">
                <a16:creationId xmlns:a16="http://schemas.microsoft.com/office/drawing/2014/main" id="{A6C18BD0-628C-B6D0-3805-E14C0602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86" y="3458870"/>
            <a:ext cx="280133" cy="280133"/>
          </a:xfrm>
          <a:prstGeom prst="rect">
            <a:avLst/>
          </a:prstGeom>
        </p:spPr>
      </p:pic>
      <p:pic>
        <p:nvPicPr>
          <p:cNvPr id="43" name="Picture 42" descr="A blue cylinder with three stripes">
            <a:extLst>
              <a:ext uri="{FF2B5EF4-FFF2-40B4-BE49-F238E27FC236}">
                <a16:creationId xmlns:a16="http://schemas.microsoft.com/office/drawing/2014/main" id="{82509264-22F9-17C4-2CFD-294C656A1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12" y="1457327"/>
            <a:ext cx="310731" cy="310731"/>
          </a:xfrm>
          <a:prstGeom prst="rect">
            <a:avLst/>
          </a:prstGeom>
        </p:spPr>
      </p:pic>
      <p:pic>
        <p:nvPicPr>
          <p:cNvPr id="45" name="Picture 44" descr="A blue bar graph with a arrow pointing up">
            <a:extLst>
              <a:ext uri="{FF2B5EF4-FFF2-40B4-BE49-F238E27FC236}">
                <a16:creationId xmlns:a16="http://schemas.microsoft.com/office/drawing/2014/main" id="{E291AB2A-551C-407D-C7B4-090BE2EE0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909" y="2513149"/>
            <a:ext cx="292894" cy="292894"/>
          </a:xfrm>
          <a:prstGeom prst="rect">
            <a:avLst/>
          </a:prstGeom>
        </p:spPr>
      </p:pic>
      <p:pic>
        <p:nvPicPr>
          <p:cNvPr id="47" name="Picture 46" descr="A grey square with white text">
            <a:extLst>
              <a:ext uri="{FF2B5EF4-FFF2-40B4-BE49-F238E27FC236}">
                <a16:creationId xmlns:a16="http://schemas.microsoft.com/office/drawing/2014/main" id="{730A14D9-CC3E-A18F-BF2D-B8326AF116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670" y="1412077"/>
            <a:ext cx="385904" cy="385904"/>
          </a:xfrm>
          <a:prstGeom prst="rect">
            <a:avLst/>
          </a:prstGeom>
        </p:spPr>
      </p:pic>
      <p:pic>
        <p:nvPicPr>
          <p:cNvPr id="49" name="Picture 48" descr="A blue graph on a black background&#10;&#10;AI-generated content may be incorrect.">
            <a:extLst>
              <a:ext uri="{FF2B5EF4-FFF2-40B4-BE49-F238E27FC236}">
                <a16:creationId xmlns:a16="http://schemas.microsoft.com/office/drawing/2014/main" id="{F9E0ECA4-6650-950F-4530-B010D2EB5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4645" y="2438107"/>
            <a:ext cx="421552" cy="421552"/>
          </a:xfrm>
          <a:prstGeom prst="rect">
            <a:avLst/>
          </a:prstGeom>
        </p:spPr>
      </p:pic>
      <p:pic>
        <p:nvPicPr>
          <p:cNvPr id="51" name="Picture 50" descr="A diagram of different colored squares">
            <a:extLst>
              <a:ext uri="{FF2B5EF4-FFF2-40B4-BE49-F238E27FC236}">
                <a16:creationId xmlns:a16="http://schemas.microsoft.com/office/drawing/2014/main" id="{D407C95B-4358-D65C-0722-FBD378AF7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8436" y="3432983"/>
            <a:ext cx="326289" cy="326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144000" cy="5300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3" y="328966"/>
            <a:ext cx="581569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Learning Path and Resources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0" y="918615"/>
            <a:ext cx="4179094" cy="2416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85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Continue your data analysis journey with these recommended resources and learning paths to build on the foundation established in this course. </a:t>
            </a:r>
            <a:endParaRPr lang="en-US" sz="7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75172"/>
            <a:ext cx="11251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9705" y="1366977"/>
            <a:ext cx="9601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Courses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285750" y="1621631"/>
            <a:ext cx="4179094" cy="938678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8" name="Shape 4"/>
          <p:cNvSpPr/>
          <p:nvPr/>
        </p:nvSpPr>
        <p:spPr>
          <a:xfrm>
            <a:off x="400050" y="1735931"/>
            <a:ext cx="171450" cy="1714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97" y="1778797"/>
            <a:ext cx="107156" cy="857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2940" y="1755899"/>
            <a:ext cx="2297104" cy="120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85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Data Analytics Professional Certificate</a:t>
            </a:r>
            <a:endParaRPr lang="en-US" sz="785" dirty="0"/>
          </a:p>
        </p:txBody>
      </p:sp>
      <p:sp>
        <p:nvSpPr>
          <p:cNvPr id="11" name="Text 6"/>
          <p:cNvSpPr/>
          <p:nvPr/>
        </p:nvSpPr>
        <p:spPr>
          <a:xfrm>
            <a:off x="642940" y="1923638"/>
            <a:ext cx="2723502" cy="1046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program covering the entire data analysis process</a:t>
            </a:r>
            <a:endParaRPr lang="en-US" sz="680" dirty="0"/>
          </a:p>
        </p:txBody>
      </p:sp>
      <p:sp>
        <p:nvSpPr>
          <p:cNvPr id="12" name="Shape 7"/>
          <p:cNvSpPr/>
          <p:nvPr/>
        </p:nvSpPr>
        <p:spPr>
          <a:xfrm>
            <a:off x="400050" y="2126690"/>
            <a:ext cx="171450" cy="1714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97" y="2169554"/>
            <a:ext cx="107156" cy="857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2938" y="2146657"/>
            <a:ext cx="2061462" cy="120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85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Data Science Professional Certificate</a:t>
            </a:r>
            <a:endParaRPr lang="en-US" sz="785" dirty="0"/>
          </a:p>
        </p:txBody>
      </p:sp>
      <p:sp>
        <p:nvSpPr>
          <p:cNvPr id="15" name="Text 9"/>
          <p:cNvSpPr/>
          <p:nvPr/>
        </p:nvSpPr>
        <p:spPr>
          <a:xfrm>
            <a:off x="642941" y="2314395"/>
            <a:ext cx="2434962" cy="1046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In-depth coverage of data science methodologies and tools</a:t>
            </a:r>
            <a:endParaRPr lang="en-US" sz="68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21043"/>
            <a:ext cx="160734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7924" y="2712848"/>
            <a:ext cx="9762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Skills</a:t>
            </a:r>
            <a:endParaRPr lang="en-US" sz="942" dirty="0"/>
          </a:p>
        </p:txBody>
      </p:sp>
      <p:sp>
        <p:nvSpPr>
          <p:cNvPr id="18" name="Shape 11"/>
          <p:cNvSpPr/>
          <p:nvPr/>
        </p:nvSpPr>
        <p:spPr>
          <a:xfrm>
            <a:off x="285750" y="2967503"/>
            <a:ext cx="4179094" cy="938678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19" name="Shape 12"/>
          <p:cNvSpPr/>
          <p:nvPr/>
        </p:nvSpPr>
        <p:spPr>
          <a:xfrm>
            <a:off x="400050" y="3081803"/>
            <a:ext cx="171450" cy="1714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97" y="3124668"/>
            <a:ext cx="107156" cy="8572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42942" y="3101771"/>
            <a:ext cx="1586973" cy="120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85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SQL for Data Analysis</a:t>
            </a:r>
            <a:endParaRPr lang="en-US" sz="785" dirty="0"/>
          </a:p>
        </p:txBody>
      </p:sp>
      <p:sp>
        <p:nvSpPr>
          <p:cNvPr id="22" name="Text 14"/>
          <p:cNvSpPr/>
          <p:nvPr/>
        </p:nvSpPr>
        <p:spPr>
          <a:xfrm>
            <a:off x="642938" y="3269509"/>
            <a:ext cx="2096728" cy="1046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 functions, CTEs, performance optimization</a:t>
            </a:r>
            <a:endParaRPr lang="en-US" sz="680" dirty="0"/>
          </a:p>
        </p:txBody>
      </p:sp>
      <p:sp>
        <p:nvSpPr>
          <p:cNvPr id="23" name="Shape 15"/>
          <p:cNvSpPr/>
          <p:nvPr/>
        </p:nvSpPr>
        <p:spPr>
          <a:xfrm>
            <a:off x="400050" y="3472560"/>
            <a:ext cx="171450" cy="171450"/>
          </a:xfrm>
          <a:prstGeom prst="rect">
            <a:avLst/>
          </a:pr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197" y="3515426"/>
            <a:ext cx="107156" cy="85725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642942" y="3492528"/>
            <a:ext cx="1647887" cy="120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85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Fundamentals</a:t>
            </a:r>
            <a:endParaRPr lang="en-US" sz="785" dirty="0"/>
          </a:p>
        </p:txBody>
      </p:sp>
      <p:sp>
        <p:nvSpPr>
          <p:cNvPr id="26" name="Text 17"/>
          <p:cNvSpPr/>
          <p:nvPr/>
        </p:nvSpPr>
        <p:spPr>
          <a:xfrm>
            <a:off x="642938" y="3660266"/>
            <a:ext cx="2048638" cy="1046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68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Supervised and unsupervised learning techniques</a:t>
            </a:r>
            <a:endParaRPr lang="en-US" sz="680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8" y="1555887"/>
            <a:ext cx="3214688" cy="233888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7893845" y="2485156"/>
            <a:ext cx="964406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5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Thank you for joining us! </a:t>
            </a:r>
            <a:endParaRPr lang="en-US" sz="1350" dirty="0"/>
          </a:p>
        </p:txBody>
      </p:sp>
      <p:sp>
        <p:nvSpPr>
          <p:cNvPr id="29" name="Text 19"/>
          <p:cNvSpPr/>
          <p:nvPr/>
        </p:nvSpPr>
        <p:spPr>
          <a:xfrm>
            <a:off x="285750" y="4876429"/>
            <a:ext cx="1594988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Learning Path and Resources</a:t>
            </a:r>
            <a:endParaRPr lang="en-US" sz="732" dirty="0"/>
          </a:p>
        </p:txBody>
      </p:sp>
      <p:sp>
        <p:nvSpPr>
          <p:cNvPr id="30" name="Text 20"/>
          <p:cNvSpPr/>
          <p:nvPr/>
        </p:nvSpPr>
        <p:spPr>
          <a:xfrm>
            <a:off x="8232060" y="4876431"/>
            <a:ext cx="57547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12 of 12</a:t>
            </a:r>
            <a:endParaRPr lang="en-US" sz="732" dirty="0"/>
          </a:p>
        </p:txBody>
      </p:sp>
      <p:sp>
        <p:nvSpPr>
          <p:cNvPr id="31" name="Shape 21"/>
          <p:cNvSpPr/>
          <p:nvPr/>
        </p:nvSpPr>
        <p:spPr>
          <a:xfrm>
            <a:off x="0" y="5264944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32" name="Shape 22"/>
          <p:cNvSpPr/>
          <p:nvPr/>
        </p:nvSpPr>
        <p:spPr>
          <a:xfrm>
            <a:off x="0" y="5264944"/>
            <a:ext cx="9144000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144000" cy="5300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5111977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Preparation</a:t>
            </a:r>
            <a:endParaRPr lang="en-US" sz="2363" dirty="0"/>
          </a:p>
        </p:txBody>
      </p:sp>
      <p:sp>
        <p:nvSpPr>
          <p:cNvPr id="4" name="Shape 1"/>
          <p:cNvSpPr/>
          <p:nvPr/>
        </p:nvSpPr>
        <p:spPr>
          <a:xfrm>
            <a:off x="285753" y="950122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28716"/>
            <a:ext cx="12501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081" y="1119683"/>
            <a:ext cx="17360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Methods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28625" y="1414348"/>
            <a:ext cx="1604478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Surveys and questionnaires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28625" y="1642948"/>
            <a:ext cx="1370440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scraping and APIs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428625" y="1871548"/>
            <a:ext cx="109632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queries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28626" y="2100148"/>
            <a:ext cx="142173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 and IoT devices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85753" y="2593184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8" y="2771778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2942" y="2762746"/>
            <a:ext cx="163987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 Steps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428625" y="3057411"/>
            <a:ext cx="2183162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cleaning (missing values, outliers)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28628" y="3286011"/>
            <a:ext cx="205331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transformation (normalization)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5" y="3514611"/>
            <a:ext cx="124059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engineering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6" y="3743211"/>
            <a:ext cx="1041824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integration</a:t>
            </a:r>
            <a:endParaRPr lang="en-US" sz="837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584" y="1282305"/>
            <a:ext cx="1935956" cy="29575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85750" y="4876429"/>
            <a:ext cx="1402628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and Preparation</a:t>
            </a:r>
            <a:endParaRPr lang="en-US" sz="732" dirty="0"/>
          </a:p>
        </p:txBody>
      </p:sp>
      <p:sp>
        <p:nvSpPr>
          <p:cNvPr id="20" name="Text 14"/>
          <p:cNvSpPr/>
          <p:nvPr/>
        </p:nvSpPr>
        <p:spPr>
          <a:xfrm>
            <a:off x="8289265" y="4876431"/>
            <a:ext cx="52418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2 of 12</a:t>
            </a:r>
            <a:endParaRPr lang="en-US" sz="732" dirty="0"/>
          </a:p>
        </p:txBody>
      </p:sp>
      <p:sp>
        <p:nvSpPr>
          <p:cNvPr id="21" name="Shape 15"/>
          <p:cNvSpPr/>
          <p:nvPr/>
        </p:nvSpPr>
        <p:spPr>
          <a:xfrm>
            <a:off x="0" y="5264944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2" name="Shape 16"/>
          <p:cNvSpPr/>
          <p:nvPr/>
        </p:nvSpPr>
        <p:spPr>
          <a:xfrm>
            <a:off x="0" y="5264944"/>
            <a:ext cx="1523377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144000" cy="5502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408124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Exploratory Data Analysis (EDA) is the process of analyzing datasets to summarize their main characteristics, often using visual methods.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58723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8" y="1637317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40" y="1628285"/>
            <a:ext cx="145713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EDA Techniques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428628" y="1922950"/>
            <a:ext cx="199240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Univariate analysis (single variable)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428628" y="2151550"/>
            <a:ext cx="184332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Bivariate analysis (relationships)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28626" y="2380150"/>
            <a:ext cx="2231252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Multivariate analysis (complex patterns)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428625" y="2608750"/>
            <a:ext cx="1479444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Dimensionality reduction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3" y="3101786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6" y="3280380"/>
            <a:ext cx="160734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0800" y="3271348"/>
            <a:ext cx="165750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Visualizations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428625" y="3566012"/>
            <a:ext cx="1511504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Histograms and box plots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8" y="3794612"/>
            <a:ext cx="2107821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Scatter plots and correlation matrices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5" y="4023212"/>
            <a:ext cx="1482650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Heat maps and pair plots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28628" y="4251812"/>
            <a:ext cx="1062663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series plots</a:t>
            </a:r>
            <a:endParaRPr lang="en-US" sz="837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42357"/>
            <a:ext cx="4376323" cy="246168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B49136A-5754-B523-F70E-ECA25FBCB080}"/>
              </a:ext>
            </a:extLst>
          </p:cNvPr>
          <p:cNvGrpSpPr/>
          <p:nvPr/>
        </p:nvGrpSpPr>
        <p:grpSpPr>
          <a:xfrm>
            <a:off x="285750" y="4858033"/>
            <a:ext cx="8527697" cy="112661"/>
            <a:chOff x="285750" y="5049274"/>
            <a:chExt cx="8527697" cy="112661"/>
          </a:xfrm>
        </p:grpSpPr>
        <p:sp>
          <p:nvSpPr>
            <p:cNvPr id="20" name="Text 14"/>
            <p:cNvSpPr/>
            <p:nvPr/>
          </p:nvSpPr>
          <p:spPr>
            <a:xfrm>
              <a:off x="285750" y="5049274"/>
              <a:ext cx="1120500" cy="1126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Exploratory Data Analysis</a:t>
              </a:r>
              <a:endParaRPr lang="en-US" sz="732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8289265" y="5049275"/>
              <a:ext cx="524182" cy="1126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Slide 3 of 12</a:t>
              </a:r>
              <a:endParaRPr lang="en-US" sz="732" dirty="0"/>
            </a:p>
          </p:txBody>
        </p:sp>
      </p:grpSp>
      <p:sp>
        <p:nvSpPr>
          <p:cNvPr id="22" name="Shape 16"/>
          <p:cNvSpPr/>
          <p:nvPr/>
        </p:nvSpPr>
        <p:spPr>
          <a:xfrm>
            <a:off x="0" y="5437789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3" name="Shape 17"/>
          <p:cNvSpPr/>
          <p:nvPr/>
        </p:nvSpPr>
        <p:spPr>
          <a:xfrm>
            <a:off x="0" y="5437789"/>
            <a:ext cx="2286000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"/>
            <a:ext cx="9144000" cy="53134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4073231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 Basics</a:t>
            </a:r>
            <a:endParaRPr lang="en-US" sz="2363" dirty="0"/>
          </a:p>
        </p:txBody>
      </p:sp>
      <p:sp>
        <p:nvSpPr>
          <p:cNvPr id="4" name="Shape 1"/>
          <p:cNvSpPr/>
          <p:nvPr/>
        </p:nvSpPr>
        <p:spPr>
          <a:xfrm>
            <a:off x="285753" y="950122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28716"/>
            <a:ext cx="10715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24" y="1119683"/>
            <a:ext cx="147796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Descriptive Statistics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28628" y="1414348"/>
            <a:ext cx="2882071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Measures of central tendency (mean, median, mode)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28628" y="1642948"/>
            <a:ext cx="292374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Measures of dispersion (variance, standard deviation)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428625" y="1871548"/>
            <a:ext cx="1458604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Percentiles and quartiles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28628" y="2100148"/>
            <a:ext cx="2239267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 shapes (skewness, kurtosis)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85753" y="2593184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8" y="2771778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2940" y="2762746"/>
            <a:ext cx="14090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Inferential Statistics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428625" y="3057411"/>
            <a:ext cx="2170338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Hypothesis testing (null vs. alternative)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28627" y="3286011"/>
            <a:ext cx="197637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p-values and statistical significance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5" y="3514611"/>
            <a:ext cx="124059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Confidence intervals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8" y="3743211"/>
            <a:ext cx="187538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Statistical power and sample size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285753" y="4283594"/>
            <a:ext cx="4143375" cy="22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32" i="1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choice of statistical test depends on data type, distribution, and research question. Use the flowchart as a guide. </a:t>
            </a:r>
            <a:endParaRPr lang="en-US" sz="732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8" y="1521203"/>
            <a:ext cx="3571875" cy="24796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85750" y="4876429"/>
            <a:ext cx="1096454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Statistical Analysis Basics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8289265" y="4876431"/>
            <a:ext cx="52418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4 of 12</a:t>
            </a:r>
            <a:endParaRPr lang="en-US" sz="732" dirty="0"/>
          </a:p>
        </p:txBody>
      </p:sp>
      <p:sp>
        <p:nvSpPr>
          <p:cNvPr id="22" name="Shape 16"/>
          <p:cNvSpPr/>
          <p:nvPr/>
        </p:nvSpPr>
        <p:spPr>
          <a:xfrm>
            <a:off x="0" y="5264944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3" name="Shape 17"/>
          <p:cNvSpPr/>
          <p:nvPr/>
        </p:nvSpPr>
        <p:spPr>
          <a:xfrm>
            <a:off x="0" y="5264944"/>
            <a:ext cx="3047674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144000" cy="5502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8966"/>
            <a:ext cx="4804200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 Techniques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visualization is the graphical representation of information and data, making complex data more accessible, understandable, and usable.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58723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8" y="1637317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42" y="1628285"/>
            <a:ext cx="203741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Visualization Types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428627" y="1922950"/>
            <a:ext cx="189622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 charts, pie charts, line graphs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428627" y="2151550"/>
            <a:ext cx="1590051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Scatter plots, bubble charts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28625" y="2380150"/>
            <a:ext cx="127265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Heatmaps, treemaps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428628" y="2608750"/>
            <a:ext cx="208537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Geographic maps, network diagrams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3" y="3101786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8" y="3280380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2941" y="3271348"/>
            <a:ext cx="194123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Best Practices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428627" y="3566012"/>
            <a:ext cx="2274533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the right chart type for your data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8" y="3794612"/>
            <a:ext cx="1961947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Simplify and focus on the message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8" y="4023212"/>
            <a:ext cx="206934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color effectively and consistently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28628" y="4251812"/>
            <a:ext cx="187538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Label clearly and provide context</a:t>
            </a:r>
            <a:endParaRPr lang="en-US" sz="837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8" y="1619316"/>
            <a:ext cx="3571875" cy="24563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2B5919D-E85D-BDD9-20A7-82C3FDF294F3}"/>
              </a:ext>
            </a:extLst>
          </p:cNvPr>
          <p:cNvGrpSpPr/>
          <p:nvPr/>
        </p:nvGrpSpPr>
        <p:grpSpPr>
          <a:xfrm>
            <a:off x="285750" y="4912642"/>
            <a:ext cx="8527697" cy="112661"/>
            <a:chOff x="285750" y="5049274"/>
            <a:chExt cx="8527697" cy="112661"/>
          </a:xfrm>
        </p:grpSpPr>
        <p:sp>
          <p:nvSpPr>
            <p:cNvPr id="20" name="Text 14"/>
            <p:cNvSpPr/>
            <p:nvPr/>
          </p:nvSpPr>
          <p:spPr>
            <a:xfrm>
              <a:off x="285750" y="5049274"/>
              <a:ext cx="1312860" cy="1126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Data Visualization Techniques</a:t>
              </a:r>
              <a:endParaRPr lang="en-US" sz="732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8289265" y="5049275"/>
              <a:ext cx="524182" cy="1126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32" dirty="0">
                  <a:solidFill>
                    <a:srgbClr val="64748B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Slide 5 of 12</a:t>
              </a:r>
              <a:endParaRPr lang="en-US" sz="732" dirty="0"/>
            </a:p>
          </p:txBody>
        </p:sp>
      </p:grpSp>
      <p:sp>
        <p:nvSpPr>
          <p:cNvPr id="22" name="Shape 16"/>
          <p:cNvSpPr/>
          <p:nvPr/>
        </p:nvSpPr>
        <p:spPr>
          <a:xfrm>
            <a:off x="0" y="5437789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3" name="Shape 17"/>
          <p:cNvSpPr/>
          <p:nvPr/>
        </p:nvSpPr>
        <p:spPr>
          <a:xfrm>
            <a:off x="0" y="5437789"/>
            <a:ext cx="3809377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8793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3924151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for Data Analysis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Python has become the leading language for data analysis due to its simplicity, versatility, and powerful libraries.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58723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637317"/>
            <a:ext cx="125016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079" y="1628285"/>
            <a:ext cx="14603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Python Libraries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07221" y="1922057"/>
            <a:ext cx="42159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Pandas: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037799" y="1922057"/>
            <a:ext cx="161101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manipulation and analysis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607223" y="2150657"/>
            <a:ext cx="42639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NumPy: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037798" y="2150657"/>
            <a:ext cx="112210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Numerical computing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07220" y="2379257"/>
            <a:ext cx="108042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Matplotlib/Seaborn: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1699936" y="2379257"/>
            <a:ext cx="91531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visualization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607224" y="2607858"/>
            <a:ext cx="644407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Scikit-learn: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246614" y="2607858"/>
            <a:ext cx="90249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Machine learning</a:t>
            </a:r>
            <a:endParaRPr lang="en-US" sz="837" dirty="0"/>
          </a:p>
        </p:txBody>
      </p:sp>
      <p:sp>
        <p:nvSpPr>
          <p:cNvPr id="16" name="Shape 12"/>
          <p:cNvSpPr/>
          <p:nvPr/>
        </p:nvSpPr>
        <p:spPr>
          <a:xfrm>
            <a:off x="285753" y="3101786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6" y="3280380"/>
            <a:ext cx="178594" cy="1428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78658" y="3271348"/>
            <a:ext cx="146995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Operations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428627" y="3566012"/>
            <a:ext cx="1641347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Loading and inspecting data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428628" y="3794612"/>
            <a:ext cx="182408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Cleaning and transforming data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428628" y="4023212"/>
            <a:ext cx="1811265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Aggregating and grouping data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428628" y="4251812"/>
            <a:ext cx="1113959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Visualizing results</a:t>
            </a:r>
            <a:endParaRPr lang="en-US" sz="837" dirty="0"/>
          </a:p>
        </p:txBody>
      </p:sp>
      <p:sp>
        <p:nvSpPr>
          <p:cNvPr id="94" name="Text 89"/>
          <p:cNvSpPr/>
          <p:nvPr/>
        </p:nvSpPr>
        <p:spPr>
          <a:xfrm>
            <a:off x="341226" y="4850016"/>
            <a:ext cx="107240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 for Data Analysis</a:t>
            </a:r>
            <a:endParaRPr lang="en-US" sz="732" dirty="0"/>
          </a:p>
        </p:txBody>
      </p:sp>
      <p:sp>
        <p:nvSpPr>
          <p:cNvPr id="96" name="Shape 91"/>
          <p:cNvSpPr/>
          <p:nvPr/>
        </p:nvSpPr>
        <p:spPr>
          <a:xfrm>
            <a:off x="0" y="5829300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97" name="Shape 92"/>
          <p:cNvSpPr/>
          <p:nvPr/>
        </p:nvSpPr>
        <p:spPr>
          <a:xfrm>
            <a:off x="0" y="5829300"/>
            <a:ext cx="4572000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0721966E-7A66-4419-0CDF-FF221DEF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77" y="-192493"/>
            <a:ext cx="536337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9144000" cy="5579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8966"/>
            <a:ext cx="3404778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for Data Analysis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(Structured Query Language) is essential for extracting, transforming, and analyzing data stored in relational databases.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58723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637317"/>
            <a:ext cx="125016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082" y="1628285"/>
            <a:ext cx="140423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SQL Operations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07221" y="1922057"/>
            <a:ext cx="40876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026609" y="1922057"/>
            <a:ext cx="129683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Retrieve specific columns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607220" y="2150657"/>
            <a:ext cx="28373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890460" y="2150657"/>
            <a:ext cx="178253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Combine data from multiple tables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07222" y="2379257"/>
            <a:ext cx="5834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GROUP BY: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1209250" y="2379257"/>
            <a:ext cx="81272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Aggregate data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607222" y="2607858"/>
            <a:ext cx="89607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WHERE/HAVING: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513280" y="2607858"/>
            <a:ext cx="53540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Filter data</a:t>
            </a:r>
            <a:endParaRPr lang="en-US" sz="837" dirty="0"/>
          </a:p>
        </p:txBody>
      </p:sp>
      <p:sp>
        <p:nvSpPr>
          <p:cNvPr id="16" name="Shape 12"/>
          <p:cNvSpPr/>
          <p:nvPr/>
        </p:nvSpPr>
        <p:spPr>
          <a:xfrm>
            <a:off x="285753" y="3101786"/>
            <a:ext cx="414337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8" y="3280380"/>
            <a:ext cx="142875" cy="1428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42941" y="3271348"/>
            <a:ext cx="15228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 Benefits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428628" y="3566012"/>
            <a:ext cx="1862561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large datasets efficiently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428628" y="3794612"/>
            <a:ext cx="2038891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 complex joins across tables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428625" y="4023212"/>
            <a:ext cx="2377126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Execute aggregations at the database level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428625" y="4251812"/>
            <a:ext cx="2186368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with BI tools and dashboards</a:t>
            </a:r>
            <a:endParaRPr lang="en-US" sz="837" dirty="0"/>
          </a:p>
        </p:txBody>
      </p:sp>
      <p:sp>
        <p:nvSpPr>
          <p:cNvPr id="87" name="Text 82"/>
          <p:cNvSpPr/>
          <p:nvPr/>
        </p:nvSpPr>
        <p:spPr>
          <a:xfrm>
            <a:off x="268086" y="4847392"/>
            <a:ext cx="937757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for Data Analysis</a:t>
            </a:r>
            <a:endParaRPr lang="en-US" sz="732" dirty="0"/>
          </a:p>
        </p:txBody>
      </p:sp>
      <p:sp>
        <p:nvSpPr>
          <p:cNvPr id="88" name="Text 83"/>
          <p:cNvSpPr/>
          <p:nvPr/>
        </p:nvSpPr>
        <p:spPr>
          <a:xfrm>
            <a:off x="8289263" y="4847392"/>
            <a:ext cx="52418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7 of 12</a:t>
            </a:r>
            <a:endParaRPr lang="en-US" sz="732" dirty="0"/>
          </a:p>
        </p:txBody>
      </p:sp>
      <p:sp>
        <p:nvSpPr>
          <p:cNvPr id="89" name="Shape 84"/>
          <p:cNvSpPr/>
          <p:nvPr/>
        </p:nvSpPr>
        <p:spPr>
          <a:xfrm>
            <a:off x="0" y="5529263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90" name="Shape 85"/>
          <p:cNvSpPr/>
          <p:nvPr/>
        </p:nvSpPr>
        <p:spPr>
          <a:xfrm>
            <a:off x="0" y="5529263"/>
            <a:ext cx="5333674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92" name="Picture 9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8AD1CB-8256-13B9-A5AE-4973BDF54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80" y="-21431"/>
            <a:ext cx="536337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8793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2" y="328966"/>
            <a:ext cx="4179029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Techniques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396539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cleaning is the process of identifying and correcting errors, inconsistencies, and inaccuracies in datasets to improve data quality.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58723"/>
            <a:ext cx="396539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8" y="1637317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40" y="1628285"/>
            <a:ext cx="149239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Data Issues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07223" y="1922057"/>
            <a:ext cx="81592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438295" y="1922057"/>
            <a:ext cx="131766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Null, NaN, or empty fields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607221" y="2150657"/>
            <a:ext cx="46647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Outliers: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075415" y="2150657"/>
            <a:ext cx="13000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Values far from the norm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07224" y="2379257"/>
            <a:ext cx="59952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Duplicates: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1213380" y="2379257"/>
            <a:ext cx="99546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Redundant records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607221" y="2607858"/>
            <a:ext cx="115576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b="1" dirty="0">
                <a:solidFill>
                  <a:srgbClr val="38BD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Inconsistent formats: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777096" y="2607858"/>
            <a:ext cx="107561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Dates, text, numbers</a:t>
            </a:r>
            <a:endParaRPr lang="en-US" sz="837" dirty="0"/>
          </a:p>
        </p:txBody>
      </p:sp>
      <p:sp>
        <p:nvSpPr>
          <p:cNvPr id="16" name="Shape 12"/>
          <p:cNvSpPr/>
          <p:nvPr/>
        </p:nvSpPr>
        <p:spPr>
          <a:xfrm>
            <a:off x="285753" y="3101786"/>
            <a:ext cx="3965395" cy="1514475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8" y="3280380"/>
            <a:ext cx="142875" cy="1428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42942" y="3271348"/>
            <a:ext cx="16687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8BD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Best Practices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428625" y="3566012"/>
            <a:ext cx="2566280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all cleaning steps for reproducibility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428625" y="3794612"/>
            <a:ext cx="2141484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validation rules for data quality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428626" y="4023212"/>
            <a:ext cx="2444452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cleaning processes when possible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428626" y="4251812"/>
            <a:ext cx="2144690" cy="128818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Preserve original data; work on copies</a:t>
            </a:r>
            <a:endParaRPr lang="en-US" sz="837" dirty="0"/>
          </a:p>
        </p:txBody>
      </p:sp>
      <p:sp>
        <p:nvSpPr>
          <p:cNvPr id="96" name="Text 91"/>
          <p:cNvSpPr/>
          <p:nvPr/>
        </p:nvSpPr>
        <p:spPr>
          <a:xfrm>
            <a:off x="277004" y="4853395"/>
            <a:ext cx="1146148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Cleaning Techniques</a:t>
            </a:r>
            <a:endParaRPr lang="en-US" sz="732" dirty="0"/>
          </a:p>
        </p:txBody>
      </p:sp>
      <p:sp>
        <p:nvSpPr>
          <p:cNvPr id="97" name="Text 92"/>
          <p:cNvSpPr/>
          <p:nvPr/>
        </p:nvSpPr>
        <p:spPr>
          <a:xfrm>
            <a:off x="8280515" y="4853395"/>
            <a:ext cx="52418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8 of 12</a:t>
            </a:r>
            <a:endParaRPr lang="en-US" sz="732" dirty="0"/>
          </a:p>
        </p:txBody>
      </p:sp>
      <p:sp>
        <p:nvSpPr>
          <p:cNvPr id="98" name="Shape 93"/>
          <p:cNvSpPr/>
          <p:nvPr/>
        </p:nvSpPr>
        <p:spPr>
          <a:xfrm>
            <a:off x="0" y="5829300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99" name="Shape 94"/>
          <p:cNvSpPr/>
          <p:nvPr/>
        </p:nvSpPr>
        <p:spPr>
          <a:xfrm>
            <a:off x="0" y="5829300"/>
            <a:ext cx="6095377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2563BB7-B3C3-3CD6-8040-636019ED3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836" y="-192493"/>
            <a:ext cx="519545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"/>
            <a:ext cx="9144000" cy="5730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3" y="328966"/>
            <a:ext cx="529792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363" b="1" dirty="0">
                <a:solidFill>
                  <a:srgbClr val="818C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Data Analysis Workflow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3" y="1004168"/>
            <a:ext cx="4143375" cy="25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structured data analysis workflow helps ensure thorough, reproducible, and efficient analysis from problem definition to insight communication. </a:t>
            </a:r>
            <a:endParaRPr lang="en-US" sz="837" dirty="0"/>
          </a:p>
        </p:txBody>
      </p:sp>
      <p:sp>
        <p:nvSpPr>
          <p:cNvPr id="5" name="Shape 2"/>
          <p:cNvSpPr/>
          <p:nvPr/>
        </p:nvSpPr>
        <p:spPr>
          <a:xfrm>
            <a:off x="285753" y="1487298"/>
            <a:ext cx="4143375" cy="764381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6" name="Shape 3"/>
          <p:cNvSpPr/>
          <p:nvPr/>
        </p:nvSpPr>
        <p:spPr>
          <a:xfrm>
            <a:off x="400053" y="1733758"/>
            <a:ext cx="257175" cy="257175"/>
          </a:xfrm>
          <a:prstGeom prst="ellipse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7" name="Text 4"/>
          <p:cNvSpPr/>
          <p:nvPr/>
        </p:nvSpPr>
        <p:spPr>
          <a:xfrm>
            <a:off x="494975" y="1789855"/>
            <a:ext cx="673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771526" y="1625549"/>
            <a:ext cx="117660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the Problem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71525" y="1860414"/>
            <a:ext cx="3543300" cy="22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Clearly articulate the business question or research objective that the analysis will address.</a:t>
            </a:r>
            <a:endParaRPr lang="en-US" sz="732" dirty="0"/>
          </a:p>
        </p:txBody>
      </p:sp>
      <p:sp>
        <p:nvSpPr>
          <p:cNvPr id="10" name="Shape 7"/>
          <p:cNvSpPr/>
          <p:nvPr/>
        </p:nvSpPr>
        <p:spPr>
          <a:xfrm>
            <a:off x="285753" y="2351692"/>
            <a:ext cx="4143375" cy="764381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11" name="Shape 8"/>
          <p:cNvSpPr/>
          <p:nvPr/>
        </p:nvSpPr>
        <p:spPr>
          <a:xfrm>
            <a:off x="400053" y="2598151"/>
            <a:ext cx="257175" cy="257175"/>
          </a:xfrm>
          <a:prstGeom prst="ellipse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12" name="Text 9"/>
          <p:cNvSpPr/>
          <p:nvPr/>
        </p:nvSpPr>
        <p:spPr>
          <a:xfrm>
            <a:off x="494975" y="2654247"/>
            <a:ext cx="673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771525" y="2489944"/>
            <a:ext cx="137056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Collect &amp; Prepare Data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771525" y="2724806"/>
            <a:ext cx="3543300" cy="22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Gather relevant data from various sources and clean it to ensure quality and consistency.</a:t>
            </a:r>
            <a:endParaRPr lang="en-US" sz="732" dirty="0"/>
          </a:p>
        </p:txBody>
      </p:sp>
      <p:sp>
        <p:nvSpPr>
          <p:cNvPr id="15" name="Shape 12"/>
          <p:cNvSpPr/>
          <p:nvPr/>
        </p:nvSpPr>
        <p:spPr>
          <a:xfrm>
            <a:off x="285753" y="3216086"/>
            <a:ext cx="4143375" cy="764381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16" name="Shape 13"/>
          <p:cNvSpPr/>
          <p:nvPr/>
        </p:nvSpPr>
        <p:spPr>
          <a:xfrm>
            <a:off x="400053" y="3462545"/>
            <a:ext cx="257175" cy="257175"/>
          </a:xfrm>
          <a:prstGeom prst="ellipse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17" name="Text 14"/>
          <p:cNvSpPr/>
          <p:nvPr/>
        </p:nvSpPr>
        <p:spPr>
          <a:xfrm>
            <a:off x="494975" y="3518642"/>
            <a:ext cx="673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771526" y="3354337"/>
            <a:ext cx="108363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Explore &amp; Analyze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589200"/>
            <a:ext cx="3543300" cy="22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 exploratory data analysis, apply statistical methods, and test hypotheses.</a:t>
            </a:r>
            <a:endParaRPr lang="en-US" sz="732" dirty="0"/>
          </a:p>
        </p:txBody>
      </p:sp>
      <p:sp>
        <p:nvSpPr>
          <p:cNvPr id="20" name="Shape 17"/>
          <p:cNvSpPr/>
          <p:nvPr/>
        </p:nvSpPr>
        <p:spPr>
          <a:xfrm>
            <a:off x="285753" y="4080480"/>
            <a:ext cx="4143375" cy="764381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n-US" sz="2074"/>
          </a:p>
        </p:txBody>
      </p:sp>
      <p:sp>
        <p:nvSpPr>
          <p:cNvPr id="21" name="Shape 18"/>
          <p:cNvSpPr/>
          <p:nvPr/>
        </p:nvSpPr>
        <p:spPr>
          <a:xfrm>
            <a:off x="400053" y="4326939"/>
            <a:ext cx="257175" cy="257175"/>
          </a:xfrm>
          <a:prstGeom prst="ellipse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2" name="Text 19"/>
          <p:cNvSpPr/>
          <p:nvPr/>
        </p:nvSpPr>
        <p:spPr>
          <a:xfrm>
            <a:off x="494975" y="4383036"/>
            <a:ext cx="673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6" y="4218730"/>
            <a:ext cx="156613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Interpret &amp; Communicate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771525" y="4453594"/>
            <a:ext cx="3543300" cy="22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Translate findings into actionable insights and present them effectively to stakeholders.</a:t>
            </a:r>
            <a:endParaRPr lang="en-US" sz="732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8" y="1825341"/>
            <a:ext cx="3571875" cy="224431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285753" y="4934051"/>
            <a:ext cx="1425070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Data Analysis Workflow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8289264" y="4934051"/>
            <a:ext cx="52418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732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Slide 9 of 12</a:t>
            </a:r>
            <a:endParaRPr lang="en-US" sz="732" dirty="0"/>
          </a:p>
        </p:txBody>
      </p:sp>
      <p:sp>
        <p:nvSpPr>
          <p:cNvPr id="28" name="Shape 24"/>
          <p:cNvSpPr/>
          <p:nvPr/>
        </p:nvSpPr>
        <p:spPr>
          <a:xfrm>
            <a:off x="0" y="5637814"/>
            <a:ext cx="9144000" cy="28575"/>
          </a:xfrm>
          <a:prstGeom prst="rect">
            <a:avLst/>
          </a:prstGeom>
          <a:solidFill>
            <a:srgbClr val="94A3B8">
              <a:alpha val="10000"/>
            </a:srgbClr>
          </a:solidFill>
          <a:ln/>
        </p:spPr>
        <p:txBody>
          <a:bodyPr/>
          <a:lstStyle/>
          <a:p>
            <a:endParaRPr lang="en-US" sz="2074"/>
          </a:p>
        </p:txBody>
      </p:sp>
      <p:sp>
        <p:nvSpPr>
          <p:cNvPr id="29" name="Shape 25"/>
          <p:cNvSpPr/>
          <p:nvPr/>
        </p:nvSpPr>
        <p:spPr>
          <a:xfrm>
            <a:off x="0" y="5637814"/>
            <a:ext cx="6858000" cy="28575"/>
          </a:xfrm>
          <a:prstGeom prst="rect">
            <a:avLst/>
          </a:prstGeom>
          <a:solidFill>
            <a:srgbClr val="818CF8"/>
          </a:solidFill>
          <a:ln/>
        </p:spPr>
        <p:txBody>
          <a:bodyPr/>
          <a:lstStyle/>
          <a:p>
            <a:endParaRPr lang="en-US" sz="2074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</TotalTime>
  <Words>996</Words>
  <Application>Microsoft Office PowerPoint</Application>
  <PresentationFormat>On-screen Show (16:9)</PresentationFormat>
  <Paragraphs>182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shafi uzzaman</cp:lastModifiedBy>
  <cp:revision>2</cp:revision>
  <dcterms:created xsi:type="dcterms:W3CDTF">2025-08-31T02:28:09Z</dcterms:created>
  <dcterms:modified xsi:type="dcterms:W3CDTF">2025-08-31T15:58:52Z</dcterms:modified>
</cp:coreProperties>
</file>